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92" r:id="rId3"/>
    <p:sldId id="293" r:id="rId4"/>
    <p:sldId id="304" r:id="rId5"/>
    <p:sldId id="301" r:id="rId6"/>
    <p:sldId id="286" r:id="rId7"/>
    <p:sldId id="295" r:id="rId8"/>
    <p:sldId id="296" r:id="rId9"/>
    <p:sldId id="290" r:id="rId10"/>
    <p:sldId id="287" r:id="rId11"/>
    <p:sldId id="305" r:id="rId12"/>
    <p:sldId id="294" r:id="rId13"/>
    <p:sldId id="297" r:id="rId14"/>
    <p:sldId id="306" r:id="rId15"/>
    <p:sldId id="298" r:id="rId16"/>
    <p:sldId id="300" r:id="rId17"/>
    <p:sldId id="299" r:id="rId18"/>
    <p:sldId id="303" r:id="rId19"/>
    <p:sldId id="302" r:id="rId20"/>
    <p:sldId id="289" r:id="rId21"/>
  </p:sldIdLst>
  <p:sldSz cx="9144000" cy="5111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032546"/>
    <a:srgbClr val="004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024EBF-3AC1-42B5-BFB3-36D6639A5E44}" v="2" dt="2025-06-16T17:50:35.8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65"/>
    <p:restoredTop sz="96405"/>
  </p:normalViewPr>
  <p:slideViewPr>
    <p:cSldViewPr snapToGrid="0" snapToObjects="1">
      <p:cViewPr>
        <p:scale>
          <a:sx n="83" d="100"/>
          <a:sy n="83" d="100"/>
        </p:scale>
        <p:origin x="83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36576"/>
            <a:ext cx="6858000" cy="1779646"/>
          </a:xfrm>
        </p:spPr>
        <p:txBody>
          <a:bodyPr anchor="b"/>
          <a:lstStyle>
            <a:lvl1pPr algn="ctr">
              <a:defRPr sz="4472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684852"/>
            <a:ext cx="6858000" cy="1234156"/>
          </a:xfrm>
        </p:spPr>
        <p:txBody>
          <a:bodyPr/>
          <a:lstStyle>
            <a:lvl1pPr marL="0" indent="0" algn="ctr">
              <a:buNone/>
              <a:defRPr sz="1789"/>
            </a:lvl1pPr>
            <a:lvl2pPr marL="340797" indent="0" algn="ctr">
              <a:buNone/>
              <a:defRPr sz="1491"/>
            </a:lvl2pPr>
            <a:lvl3pPr marL="681594" indent="0" algn="ctr">
              <a:buNone/>
              <a:defRPr sz="1342"/>
            </a:lvl3pPr>
            <a:lvl4pPr marL="1022391" indent="0" algn="ctr">
              <a:buNone/>
              <a:defRPr sz="1193"/>
            </a:lvl4pPr>
            <a:lvl5pPr marL="1363188" indent="0" algn="ctr">
              <a:buNone/>
              <a:defRPr sz="1193"/>
            </a:lvl5pPr>
            <a:lvl6pPr marL="1703984" indent="0" algn="ctr">
              <a:buNone/>
              <a:defRPr sz="1193"/>
            </a:lvl6pPr>
            <a:lvl7pPr marL="2044781" indent="0" algn="ctr">
              <a:buNone/>
              <a:defRPr sz="1193"/>
            </a:lvl7pPr>
            <a:lvl8pPr marL="2385578" indent="0" algn="ctr">
              <a:buNone/>
              <a:defRPr sz="1193"/>
            </a:lvl8pPr>
            <a:lvl9pPr marL="2726375" indent="0" algn="ctr">
              <a:buNone/>
              <a:defRPr sz="1193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0718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61931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2153"/>
            <a:ext cx="1971675" cy="4331972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2153"/>
            <a:ext cx="5800725" cy="4331972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3129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176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74388"/>
            <a:ext cx="7886700" cy="2126346"/>
          </a:xfrm>
        </p:spPr>
        <p:txBody>
          <a:bodyPr anchor="b"/>
          <a:lstStyle>
            <a:lvl1pPr>
              <a:defRPr sz="4472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20850"/>
            <a:ext cx="7886700" cy="1118195"/>
          </a:xfrm>
        </p:spPr>
        <p:txBody>
          <a:bodyPr/>
          <a:lstStyle>
            <a:lvl1pPr marL="0" indent="0">
              <a:buNone/>
              <a:defRPr sz="1789">
                <a:solidFill>
                  <a:schemeClr val="tx1">
                    <a:tint val="75000"/>
                  </a:schemeClr>
                </a:solidFill>
              </a:defRPr>
            </a:lvl1pPr>
            <a:lvl2pPr marL="340797" indent="0">
              <a:buNone/>
              <a:defRPr sz="1491">
                <a:solidFill>
                  <a:schemeClr val="tx1">
                    <a:tint val="75000"/>
                  </a:schemeClr>
                </a:solidFill>
              </a:defRPr>
            </a:lvl2pPr>
            <a:lvl3pPr marL="681594" indent="0">
              <a:buNone/>
              <a:defRPr sz="1342">
                <a:solidFill>
                  <a:schemeClr val="tx1">
                    <a:tint val="75000"/>
                  </a:schemeClr>
                </a:solidFill>
              </a:defRPr>
            </a:lvl3pPr>
            <a:lvl4pPr marL="1022391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4pPr>
            <a:lvl5pPr marL="1363188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5pPr>
            <a:lvl6pPr marL="1703984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6pPr>
            <a:lvl7pPr marL="2044781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7pPr>
            <a:lvl8pPr marL="2385578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8pPr>
            <a:lvl9pPr marL="2726375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1035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0767"/>
            <a:ext cx="3886200" cy="324335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0767"/>
            <a:ext cx="3886200" cy="324335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36060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2154"/>
            <a:ext cx="7886700" cy="988035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53089"/>
            <a:ext cx="3868340" cy="614120"/>
          </a:xfrm>
        </p:spPr>
        <p:txBody>
          <a:bodyPr anchor="b"/>
          <a:lstStyle>
            <a:lvl1pPr marL="0" indent="0">
              <a:buNone/>
              <a:defRPr sz="1789" b="1"/>
            </a:lvl1pPr>
            <a:lvl2pPr marL="340797" indent="0">
              <a:buNone/>
              <a:defRPr sz="1491" b="1"/>
            </a:lvl2pPr>
            <a:lvl3pPr marL="681594" indent="0">
              <a:buNone/>
              <a:defRPr sz="1342" b="1"/>
            </a:lvl3pPr>
            <a:lvl4pPr marL="1022391" indent="0">
              <a:buNone/>
              <a:defRPr sz="1193" b="1"/>
            </a:lvl4pPr>
            <a:lvl5pPr marL="1363188" indent="0">
              <a:buNone/>
              <a:defRPr sz="1193" b="1"/>
            </a:lvl5pPr>
            <a:lvl6pPr marL="1703984" indent="0">
              <a:buNone/>
              <a:defRPr sz="1193" b="1"/>
            </a:lvl6pPr>
            <a:lvl7pPr marL="2044781" indent="0">
              <a:buNone/>
              <a:defRPr sz="1193" b="1"/>
            </a:lvl7pPr>
            <a:lvl8pPr marL="2385578" indent="0">
              <a:buNone/>
              <a:defRPr sz="1193" b="1"/>
            </a:lvl8pPr>
            <a:lvl9pPr marL="2726375" indent="0">
              <a:buNone/>
              <a:defRPr sz="1193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67209"/>
            <a:ext cx="3868340" cy="2746383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53089"/>
            <a:ext cx="3887391" cy="614120"/>
          </a:xfrm>
        </p:spPr>
        <p:txBody>
          <a:bodyPr anchor="b"/>
          <a:lstStyle>
            <a:lvl1pPr marL="0" indent="0">
              <a:buNone/>
              <a:defRPr sz="1789" b="1"/>
            </a:lvl1pPr>
            <a:lvl2pPr marL="340797" indent="0">
              <a:buNone/>
              <a:defRPr sz="1491" b="1"/>
            </a:lvl2pPr>
            <a:lvl3pPr marL="681594" indent="0">
              <a:buNone/>
              <a:defRPr sz="1342" b="1"/>
            </a:lvl3pPr>
            <a:lvl4pPr marL="1022391" indent="0">
              <a:buNone/>
              <a:defRPr sz="1193" b="1"/>
            </a:lvl4pPr>
            <a:lvl5pPr marL="1363188" indent="0">
              <a:buNone/>
              <a:defRPr sz="1193" b="1"/>
            </a:lvl5pPr>
            <a:lvl6pPr marL="1703984" indent="0">
              <a:buNone/>
              <a:defRPr sz="1193" b="1"/>
            </a:lvl6pPr>
            <a:lvl7pPr marL="2044781" indent="0">
              <a:buNone/>
              <a:defRPr sz="1193" b="1"/>
            </a:lvl7pPr>
            <a:lvl8pPr marL="2385578" indent="0">
              <a:buNone/>
              <a:defRPr sz="1193" b="1"/>
            </a:lvl8pPr>
            <a:lvl9pPr marL="2726375" indent="0">
              <a:buNone/>
              <a:defRPr sz="1193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67209"/>
            <a:ext cx="3887391" cy="2746383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9923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5573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61708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0783"/>
            <a:ext cx="2949178" cy="1192742"/>
          </a:xfrm>
        </p:spPr>
        <p:txBody>
          <a:bodyPr anchor="b"/>
          <a:lstStyle>
            <a:lvl1pPr>
              <a:defRPr sz="2385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35998"/>
            <a:ext cx="4629150" cy="3632656"/>
          </a:xfrm>
        </p:spPr>
        <p:txBody>
          <a:bodyPr/>
          <a:lstStyle>
            <a:lvl1pPr>
              <a:defRPr sz="2385"/>
            </a:lvl1pPr>
            <a:lvl2pPr>
              <a:defRPr sz="2087"/>
            </a:lvl2pPr>
            <a:lvl3pPr>
              <a:defRPr sz="1789"/>
            </a:lvl3pPr>
            <a:lvl4pPr>
              <a:defRPr sz="1491"/>
            </a:lvl4pPr>
            <a:lvl5pPr>
              <a:defRPr sz="1491"/>
            </a:lvl5pPr>
            <a:lvl6pPr>
              <a:defRPr sz="1491"/>
            </a:lvl6pPr>
            <a:lvl7pPr>
              <a:defRPr sz="1491"/>
            </a:lvl7pPr>
            <a:lvl8pPr>
              <a:defRPr sz="1491"/>
            </a:lvl8pPr>
            <a:lvl9pPr>
              <a:defRPr sz="149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33525"/>
            <a:ext cx="2949178" cy="2841045"/>
          </a:xfrm>
        </p:spPr>
        <p:txBody>
          <a:bodyPr/>
          <a:lstStyle>
            <a:lvl1pPr marL="0" indent="0">
              <a:buNone/>
              <a:defRPr sz="1193"/>
            </a:lvl1pPr>
            <a:lvl2pPr marL="340797" indent="0">
              <a:buNone/>
              <a:defRPr sz="1044"/>
            </a:lvl2pPr>
            <a:lvl3pPr marL="681594" indent="0">
              <a:buNone/>
              <a:defRPr sz="894"/>
            </a:lvl3pPr>
            <a:lvl4pPr marL="1022391" indent="0">
              <a:buNone/>
              <a:defRPr sz="745"/>
            </a:lvl4pPr>
            <a:lvl5pPr marL="1363188" indent="0">
              <a:buNone/>
              <a:defRPr sz="745"/>
            </a:lvl5pPr>
            <a:lvl6pPr marL="1703984" indent="0">
              <a:buNone/>
              <a:defRPr sz="745"/>
            </a:lvl6pPr>
            <a:lvl7pPr marL="2044781" indent="0">
              <a:buNone/>
              <a:defRPr sz="745"/>
            </a:lvl7pPr>
            <a:lvl8pPr marL="2385578" indent="0">
              <a:buNone/>
              <a:defRPr sz="745"/>
            </a:lvl8pPr>
            <a:lvl9pPr marL="2726375" indent="0">
              <a:buNone/>
              <a:defRPr sz="745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6843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0783"/>
            <a:ext cx="2949178" cy="1192742"/>
          </a:xfrm>
        </p:spPr>
        <p:txBody>
          <a:bodyPr anchor="b"/>
          <a:lstStyle>
            <a:lvl1pPr>
              <a:defRPr sz="2385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35998"/>
            <a:ext cx="4629150" cy="3632656"/>
          </a:xfrm>
        </p:spPr>
        <p:txBody>
          <a:bodyPr anchor="t"/>
          <a:lstStyle>
            <a:lvl1pPr marL="0" indent="0">
              <a:buNone/>
              <a:defRPr sz="2385"/>
            </a:lvl1pPr>
            <a:lvl2pPr marL="340797" indent="0">
              <a:buNone/>
              <a:defRPr sz="2087"/>
            </a:lvl2pPr>
            <a:lvl3pPr marL="681594" indent="0">
              <a:buNone/>
              <a:defRPr sz="1789"/>
            </a:lvl3pPr>
            <a:lvl4pPr marL="1022391" indent="0">
              <a:buNone/>
              <a:defRPr sz="1491"/>
            </a:lvl4pPr>
            <a:lvl5pPr marL="1363188" indent="0">
              <a:buNone/>
              <a:defRPr sz="1491"/>
            </a:lvl5pPr>
            <a:lvl6pPr marL="1703984" indent="0">
              <a:buNone/>
              <a:defRPr sz="1491"/>
            </a:lvl6pPr>
            <a:lvl7pPr marL="2044781" indent="0">
              <a:buNone/>
              <a:defRPr sz="1491"/>
            </a:lvl7pPr>
            <a:lvl8pPr marL="2385578" indent="0">
              <a:buNone/>
              <a:defRPr sz="1491"/>
            </a:lvl8pPr>
            <a:lvl9pPr marL="2726375" indent="0">
              <a:buNone/>
              <a:defRPr sz="1491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33525"/>
            <a:ext cx="2949178" cy="2841045"/>
          </a:xfrm>
        </p:spPr>
        <p:txBody>
          <a:bodyPr/>
          <a:lstStyle>
            <a:lvl1pPr marL="0" indent="0">
              <a:buNone/>
              <a:defRPr sz="1193"/>
            </a:lvl1pPr>
            <a:lvl2pPr marL="340797" indent="0">
              <a:buNone/>
              <a:defRPr sz="1044"/>
            </a:lvl2pPr>
            <a:lvl3pPr marL="681594" indent="0">
              <a:buNone/>
              <a:defRPr sz="894"/>
            </a:lvl3pPr>
            <a:lvl4pPr marL="1022391" indent="0">
              <a:buNone/>
              <a:defRPr sz="745"/>
            </a:lvl4pPr>
            <a:lvl5pPr marL="1363188" indent="0">
              <a:buNone/>
              <a:defRPr sz="745"/>
            </a:lvl5pPr>
            <a:lvl6pPr marL="1703984" indent="0">
              <a:buNone/>
              <a:defRPr sz="745"/>
            </a:lvl6pPr>
            <a:lvl7pPr marL="2044781" indent="0">
              <a:buNone/>
              <a:defRPr sz="745"/>
            </a:lvl7pPr>
            <a:lvl8pPr marL="2385578" indent="0">
              <a:buNone/>
              <a:defRPr sz="745"/>
            </a:lvl8pPr>
            <a:lvl9pPr marL="2726375" indent="0">
              <a:buNone/>
              <a:defRPr sz="745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6547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2154"/>
            <a:ext cx="7886700" cy="988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0767"/>
            <a:ext cx="7886700" cy="3243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37836"/>
            <a:ext cx="2057400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37836"/>
            <a:ext cx="3086100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37836"/>
            <a:ext cx="2057400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0802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1594" rtl="0" eaLnBrk="1" latinLnBrk="0" hangingPunct="1">
        <a:lnSpc>
          <a:spcPct val="90000"/>
        </a:lnSpc>
        <a:spcBef>
          <a:spcPct val="0"/>
        </a:spcBef>
        <a:buNone/>
        <a:defRPr sz="3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0398" indent="-170398" algn="l" defTabSz="681594" rtl="0" eaLnBrk="1" latinLnBrk="0" hangingPunct="1">
        <a:lnSpc>
          <a:spcPct val="90000"/>
        </a:lnSpc>
        <a:spcBef>
          <a:spcPts val="745"/>
        </a:spcBef>
        <a:buFont typeface="Arial" panose="020B0604020202020204" pitchFamily="34" charset="0"/>
        <a:buChar char="•"/>
        <a:defRPr sz="2087" kern="1200">
          <a:solidFill>
            <a:schemeClr val="tx1"/>
          </a:solidFill>
          <a:latin typeface="+mn-lt"/>
          <a:ea typeface="+mn-ea"/>
          <a:cs typeface="+mn-cs"/>
        </a:defRPr>
      </a:lvl1pPr>
      <a:lvl2pPr marL="511195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789" kern="1200">
          <a:solidFill>
            <a:schemeClr val="tx1"/>
          </a:solidFill>
          <a:latin typeface="+mn-lt"/>
          <a:ea typeface="+mn-ea"/>
          <a:cs typeface="+mn-cs"/>
        </a:defRPr>
      </a:lvl2pPr>
      <a:lvl3pPr marL="851992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491" kern="1200">
          <a:solidFill>
            <a:schemeClr val="tx1"/>
          </a:solidFill>
          <a:latin typeface="+mn-lt"/>
          <a:ea typeface="+mn-ea"/>
          <a:cs typeface="+mn-cs"/>
        </a:defRPr>
      </a:lvl3pPr>
      <a:lvl4pPr marL="1192789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4pPr>
      <a:lvl5pPr marL="1533586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5pPr>
      <a:lvl6pPr marL="1874383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6pPr>
      <a:lvl7pPr marL="2215180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7pPr>
      <a:lvl8pPr marL="2555977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8pPr>
      <a:lvl9pPr marL="2896773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1pPr>
      <a:lvl2pPr marL="340797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2pPr>
      <a:lvl3pPr marL="681594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3pPr>
      <a:lvl4pPr marL="1022391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4pPr>
      <a:lvl5pPr marL="1363188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5pPr>
      <a:lvl6pPr marL="1703984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6pPr>
      <a:lvl7pPr marL="2044781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7pPr>
      <a:lvl8pPr marL="2385578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8pPr>
      <a:lvl9pPr marL="2726375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rbriseno@up.edu.mx" TargetMode="Externa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BC1A4A9A-1F33-8647-8C5C-7B7AF0CBF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926" y="4620122"/>
            <a:ext cx="6223000" cy="10160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D7A508CC-FEA8-DFE5-7FF1-81149EB05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478" y="4476566"/>
            <a:ext cx="1002090" cy="38871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0EAFBA0-75AE-B492-5974-E9E48A43B5D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rcRect/>
          <a:stretch/>
        </p:blipFill>
        <p:spPr>
          <a:xfrm>
            <a:off x="-7620" y="-15875"/>
            <a:ext cx="9199596" cy="517477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390C5618-89F8-B820-3090-43C1F5482E20}"/>
              </a:ext>
            </a:extLst>
          </p:cNvPr>
          <p:cNvSpPr txBox="1"/>
          <p:nvPr/>
        </p:nvSpPr>
        <p:spPr>
          <a:xfrm>
            <a:off x="47976" y="3958568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Arquitectura RAG (</a:t>
            </a:r>
            <a:r>
              <a:rPr lang="es-MX" sz="2800" b="0" i="0" dirty="0" err="1">
                <a:solidFill>
                  <a:schemeClr val="bg1"/>
                </a:solidFill>
                <a:effectLst/>
                <a:latin typeface="-apple-system"/>
              </a:rPr>
              <a:t>Retrieval-Augmented</a:t>
            </a: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 </a:t>
            </a:r>
            <a:r>
              <a:rPr lang="es-MX" sz="2800" b="0" i="0" dirty="0" err="1">
                <a:solidFill>
                  <a:schemeClr val="bg1"/>
                </a:solidFill>
                <a:effectLst/>
                <a:latin typeface="-apple-system"/>
              </a:rPr>
              <a:t>Generation</a:t>
            </a:r>
            <a:r>
              <a:rPr lang="es-MX" sz="2800" b="0" i="0" dirty="0">
                <a:solidFill>
                  <a:schemeClr val="bg1"/>
                </a:solidFill>
                <a:effectLst/>
                <a:latin typeface="-apple-system"/>
              </a:rPr>
              <a:t>) para Conversar con un LLM</a:t>
            </a:r>
          </a:p>
          <a:p>
            <a:pPr algn="r"/>
            <a:r>
              <a:rPr lang="es-MX" sz="1600" b="0" i="0" dirty="0">
                <a:solidFill>
                  <a:schemeClr val="bg1"/>
                </a:solidFill>
                <a:effectLst/>
                <a:latin typeface="-apple-system"/>
              </a:rPr>
              <a:t>Dr. Ramón Alejandro Briseño Martínez</a:t>
            </a:r>
          </a:p>
        </p:txBody>
      </p:sp>
    </p:spTree>
    <p:extLst>
      <p:ext uri="{BB962C8B-B14F-4D97-AF65-F5344CB8AC3E}">
        <p14:creationId xmlns:p14="http://schemas.microsoft.com/office/powerpoint/2010/main" val="1931304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3DA7AF53-D2F6-F261-ABCC-CB8C5C0649C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64" y="1213212"/>
            <a:ext cx="4679994" cy="531220"/>
          </a:xfrm>
        </p:spPr>
        <p:txBody>
          <a:bodyPr>
            <a:normAutofit fontScale="90000"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Arquitectura de nuestros Dockers</a:t>
            </a:r>
            <a:endParaRPr lang="es-MX" sz="2400" b="1" dirty="0">
              <a:solidFill>
                <a:srgbClr val="00206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98F1944-0487-9B84-8221-EB5287531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03" y="1744432"/>
            <a:ext cx="2067245" cy="315372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AA781F8-ACF0-53B4-BF10-9F7D0B1FA1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4445" y="2013374"/>
            <a:ext cx="4396093" cy="2320422"/>
          </a:xfrm>
          <a:prstGeom prst="rect">
            <a:avLst/>
          </a:prstGeom>
        </p:spPr>
      </p:pic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EEFFA184-1CD9-3AAF-0B03-6DAF6A534839}"/>
              </a:ext>
            </a:extLst>
          </p:cNvPr>
          <p:cNvSpPr/>
          <p:nvPr/>
        </p:nvSpPr>
        <p:spPr>
          <a:xfrm>
            <a:off x="2981405" y="2973800"/>
            <a:ext cx="968188" cy="39957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0228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3DA7AF53-D2F6-F261-ABCC-CB8C5C0649C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64" y="1213212"/>
            <a:ext cx="4679994" cy="531220"/>
          </a:xfrm>
        </p:spPr>
        <p:txBody>
          <a:bodyPr>
            <a:normAutofit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Api </a:t>
            </a:r>
            <a:r>
              <a:rPr lang="es-MX" sz="2400" b="1" dirty="0" err="1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key</a:t>
            </a:r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 </a:t>
            </a:r>
            <a:r>
              <a:rPr lang="es-MX" sz="2400" b="1" dirty="0" err="1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openAI</a:t>
            </a:r>
            <a:endParaRPr lang="es-MX" sz="2400" b="1" dirty="0">
              <a:solidFill>
                <a:srgbClr val="00206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AA5B14C-AA3A-2815-6C97-9331FBDF5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8020" y="1843240"/>
            <a:ext cx="3283119" cy="3048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152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3DA7AF53-D2F6-F261-ABCC-CB8C5C0649C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495" y="1128688"/>
            <a:ext cx="6436649" cy="531220"/>
          </a:xfrm>
        </p:spPr>
        <p:txBody>
          <a:bodyPr>
            <a:normAutofit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Arquitectura de nuestros </a:t>
            </a:r>
            <a:r>
              <a:rPr lang="es-MX" sz="2400" b="1" dirty="0" err="1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add-ons</a:t>
            </a:r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 de </a:t>
            </a:r>
            <a:r>
              <a:rPr lang="es-MX" sz="2400" b="1" dirty="0" err="1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odoo</a:t>
            </a:r>
            <a:endParaRPr lang="es-MX" sz="2400" b="1" dirty="0">
              <a:solidFill>
                <a:srgbClr val="00206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EEFFA184-1CD9-3AAF-0B03-6DAF6A534839}"/>
              </a:ext>
            </a:extLst>
          </p:cNvPr>
          <p:cNvSpPr/>
          <p:nvPr/>
        </p:nvSpPr>
        <p:spPr>
          <a:xfrm>
            <a:off x="2981405" y="2973800"/>
            <a:ext cx="968188" cy="39957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674BA5D-F44B-5769-CF8C-1BF60B978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485" y="1791768"/>
            <a:ext cx="1939933" cy="3163204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5D77D4E6-41D8-710D-2E46-20689F5E6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7069" y="1729389"/>
            <a:ext cx="4799232" cy="328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97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DB7F0C7E-7F53-FF45-8715-225B7BD30DE8}"/>
              </a:ext>
            </a:extLst>
          </p:cNvPr>
          <p:cNvSpPr txBox="1"/>
          <p:nvPr/>
        </p:nvSpPr>
        <p:spPr>
          <a:xfrm>
            <a:off x="2413864" y="1825500"/>
            <a:ext cx="541020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El </a:t>
            </a:r>
            <a:r>
              <a:rPr lang="es-MX" sz="1600" b="1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_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en un atributo de clase representa configuraciones del modelo de </a:t>
            </a:r>
            <a:r>
              <a:rPr lang="es-MX" sz="1600" b="1" dirty="0" err="1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odoo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(no es definición de atributos).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El decorador </a:t>
            </a:r>
            <a:r>
              <a:rPr lang="es-MX" sz="1600" b="1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@api.model_create_multi 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 una función </a:t>
            </a:r>
            <a:r>
              <a:rPr lang="es-MX" sz="1600" dirty="0" err="1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create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()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 utiliza para crear múltiples registros en la base de datos.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El decorador </a:t>
            </a:r>
            <a:r>
              <a:rPr lang="es-MX" sz="1600" b="1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@api.constrains(nombre_campo)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 una función hace que la función se ejecute cuando el </a:t>
            </a:r>
            <a:r>
              <a:rPr lang="es-MX" sz="1600" b="1" dirty="0" err="1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nombre_campo</a:t>
            </a:r>
            <a:r>
              <a:rPr lang="es-MX" sz="1600" b="1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tiene una modificación.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El decorador </a:t>
            </a:r>
            <a:r>
              <a:rPr lang="es-MX" sz="1600" b="1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@api.model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 utiliza para indicar que un método del modelo trabaja a nivel del modelo en sí, no sobre registros de la base de datos.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1213212"/>
            <a:ext cx="4679994" cy="531220"/>
          </a:xfrm>
        </p:spPr>
        <p:txBody>
          <a:bodyPr>
            <a:normAutofit fontScale="90000"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Consideraciones importantes de Python con modelos de </a:t>
            </a:r>
            <a:r>
              <a:rPr lang="es-MX" sz="2400" b="1" dirty="0" err="1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odoo</a:t>
            </a:r>
            <a:endParaRPr lang="es-MX" sz="2400" b="1" dirty="0">
              <a:solidFill>
                <a:srgbClr val="00206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97400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DB7F0C7E-7F53-FF45-8715-225B7BD30DE8}"/>
              </a:ext>
            </a:extLst>
          </p:cNvPr>
          <p:cNvSpPr txBox="1"/>
          <p:nvPr/>
        </p:nvSpPr>
        <p:spPr>
          <a:xfrm>
            <a:off x="2413864" y="1825500"/>
            <a:ext cx="541020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Al llamar dos modelos con el mismo nombre estos se fusionan.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Las clases abstractas sirven para forzar la implementación de métodos.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Los métodos </a:t>
            </a:r>
            <a:r>
              <a:rPr lang="es-MX" sz="1600" b="1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créate()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se ejecutan en secuencia correspondiente a los </a:t>
            </a:r>
            <a:r>
              <a:rPr lang="es-MX" sz="1600" b="1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_</a:t>
            </a:r>
            <a:r>
              <a:rPr lang="es-MX" sz="1600" b="1" dirty="0" err="1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inherit</a:t>
            </a:r>
            <a:r>
              <a:rPr lang="es-MX" sz="1600" b="1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ya sea de herencia o de extensión.</a:t>
            </a:r>
            <a:endParaRPr lang="es-MX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1213212"/>
            <a:ext cx="4679994" cy="531220"/>
          </a:xfrm>
        </p:spPr>
        <p:txBody>
          <a:bodyPr>
            <a:normAutofit fontScale="90000"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Consideraciones importantes de Python con modelos de </a:t>
            </a:r>
            <a:r>
              <a:rPr lang="es-MX" sz="2400" b="1" dirty="0" err="1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odoo</a:t>
            </a:r>
            <a:endParaRPr lang="es-MX" sz="2400" b="1" dirty="0">
              <a:solidFill>
                <a:srgbClr val="00206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41548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237913"/>
            <a:ext cx="4679994" cy="867048"/>
          </a:xfrm>
        </p:spPr>
        <p:txBody>
          <a:bodyPr>
            <a:normAutofit fontScale="90000"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camino para guardar un aviso de forma vectorizada dentro de los </a:t>
            </a:r>
            <a:r>
              <a:rPr lang="es-MX" sz="2400" b="1" dirty="0" err="1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custom-addons</a:t>
            </a:r>
            <a:endParaRPr lang="es-MX" sz="2400" b="1" dirty="0">
              <a:solidFill>
                <a:srgbClr val="00206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4229CE5-D934-BE4F-6C26-92BBCB60AAE4}"/>
              </a:ext>
            </a:extLst>
          </p:cNvPr>
          <p:cNvSpPr txBox="1"/>
          <p:nvPr/>
        </p:nvSpPr>
        <p:spPr>
          <a:xfrm>
            <a:off x="2139261" y="1107232"/>
            <a:ext cx="4679994" cy="3893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Primero se define la estructura de un aviso desde el modelo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ai_univa.advertisement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del </a:t>
            </a:r>
            <a:r>
              <a:rPr lang="es-MX" sz="1300" b="1" dirty="0" err="1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paguete</a:t>
            </a: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ai_univa_advertisements_vectorizer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que a su vez extiende del modelo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ai_univa.advertisement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del paquete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ai_univa_advertisement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y del modelo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ai_univa.vectorizer.mixin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de su propio paquete.</a:t>
            </a:r>
          </a:p>
          <a:p>
            <a:pPr marL="342900" indent="-342900">
              <a:buFont typeface="+mj-lt"/>
              <a:buAutoNum type="arabicPeriod"/>
            </a:pP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Al crear un aviso se ejecuta la función créate() de las clases extendidas es decir de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ai_univa_advertisement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y de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ai_univa.vectorizer.mixin</a:t>
            </a: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. El </a:t>
            </a:r>
            <a:r>
              <a:rPr lang="es-MX" sz="1300" b="1" dirty="0" err="1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el</a:t>
            </a: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 créate() del </a:t>
            </a:r>
            <a:r>
              <a:rPr lang="es-MX" sz="1300" b="1" dirty="0" err="1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mixin</a:t>
            </a: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 se ejecuta la función _</a:t>
            </a:r>
            <a:r>
              <a:rPr lang="es-MX" sz="1300" b="1" dirty="0" err="1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generate_embeddings</a:t>
            </a: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() la cual  </a:t>
            </a:r>
            <a:r>
              <a:rPr lang="es-MX" sz="1300" b="1" dirty="0">
                <a:cs typeface="Aharoni" panose="02010803020104030203" pitchFamily="2" charset="-79"/>
              </a:rPr>
              <a:t>ejecuta las funciones 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_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get_collection_name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(), _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get_provider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() y _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generate_documents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>
                <a:cs typeface="Aharoni" panose="02010803020104030203" pitchFamily="2" charset="-79"/>
              </a:rPr>
              <a:t>que están definidas en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ai_univa_advertisement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. </a:t>
            </a:r>
            <a:r>
              <a:rPr lang="es-MX" sz="1300" b="1" dirty="0">
                <a:cs typeface="Aharoni" panose="02010803020104030203" pitchFamily="2" charset="-79"/>
              </a:rPr>
              <a:t>Por ultimo el </a:t>
            </a:r>
            <a:r>
              <a:rPr lang="es-MX" sz="1300" b="1" dirty="0" err="1">
                <a:cs typeface="Aharoni" panose="02010803020104030203" pitchFamily="2" charset="-79"/>
              </a:rPr>
              <a:t>mixin</a:t>
            </a:r>
            <a:r>
              <a:rPr lang="es-MX" sz="1300" b="1" dirty="0">
                <a:cs typeface="Aharoni" panose="02010803020104030203" pitchFamily="2" charset="-79"/>
              </a:rPr>
              <a:t> ejecuta la función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upsert_documents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() </a:t>
            </a:r>
            <a:r>
              <a:rPr lang="es-MX" sz="1300" dirty="0">
                <a:cs typeface="Aharoni" panose="02010803020104030203" pitchFamily="2" charset="-79"/>
              </a:rPr>
              <a:t>misma que genera los </a:t>
            </a:r>
            <a:r>
              <a:rPr lang="es-MX" sz="1300" dirty="0" err="1">
                <a:cs typeface="Aharoni" panose="02010803020104030203" pitchFamily="2" charset="-79"/>
              </a:rPr>
              <a:t>enbeddings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. Nota** la función _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get_provider</a:t>
            </a:r>
            <a:r>
              <a:rPr lang="es-MX" sz="1300" b="1" dirty="0">
                <a:cs typeface="Aharoni" panose="02010803020104030203" pitchFamily="2" charset="-79"/>
              </a:rPr>
              <a:t>()  invoca el modelo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ai_univa.vectorizer.provider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>
                <a:cs typeface="Aharoni" panose="02010803020104030203" pitchFamily="2" charset="-79"/>
              </a:rPr>
              <a:t>del paquete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ai_univa_vectorizar_pg_vector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>
                <a:cs typeface="Aharoni" panose="02010803020104030203" pitchFamily="2" charset="-79"/>
              </a:rPr>
              <a:t>que a su vez extiende del modelo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ai_univa.vectorizer.provider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  </a:t>
            </a:r>
            <a:r>
              <a:rPr lang="es-MX" sz="1300" b="1" dirty="0">
                <a:cs typeface="Aharoni" panose="02010803020104030203" pitchFamily="2" charset="-79"/>
              </a:rPr>
              <a:t>del paquete </a:t>
            </a:r>
            <a:r>
              <a:rPr lang="es-MX" sz="1300" b="1" dirty="0" err="1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ai_univa_vectorizer</a:t>
            </a:r>
            <a:r>
              <a:rPr lang="es-MX" sz="1300" b="1" dirty="0">
                <a:solidFill>
                  <a:schemeClr val="accent1">
                    <a:lumMod val="50000"/>
                  </a:schemeClr>
                </a:solidFill>
                <a:cs typeface="Aharoni" panose="02010803020104030203" pitchFamily="2" charset="-79"/>
              </a:rPr>
              <a:t>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2B03BBC-FC12-5257-7C99-8836FDDB6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523" y="1910441"/>
            <a:ext cx="2162477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254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4201" y="842070"/>
            <a:ext cx="4679994" cy="867048"/>
          </a:xfrm>
        </p:spPr>
        <p:txBody>
          <a:bodyPr>
            <a:normAutofit/>
          </a:bodyPr>
          <a:lstStyle/>
          <a:p>
            <a:r>
              <a:rPr lang="es-MX" sz="2400" b="1" dirty="0" err="1">
                <a:solidFill>
                  <a:srgbClr val="002060"/>
                </a:solidFill>
                <a:latin typeface="+mn-lt"/>
                <a:cs typeface="Aharoni" panose="020F0502020204030204" pitchFamily="2" charset="-79"/>
              </a:rPr>
              <a:t>odoo</a:t>
            </a:r>
            <a:r>
              <a:rPr lang="es-MX" sz="2400" b="1" dirty="0">
                <a:solidFill>
                  <a:srgbClr val="002060"/>
                </a:solidFill>
                <a:latin typeface="+mn-lt"/>
                <a:cs typeface="Aharoni" panose="020F0502020204030204" pitchFamily="2" charset="-79"/>
              </a:rPr>
              <a:t> puede </a:t>
            </a:r>
            <a:r>
              <a:rPr lang="es-MX" sz="2400" b="1" dirty="0" err="1">
                <a:solidFill>
                  <a:srgbClr val="002060"/>
                </a:solidFill>
                <a:latin typeface="+mn-lt"/>
                <a:cs typeface="Aharoni" panose="020F0502020204030204" pitchFamily="2" charset="-79"/>
              </a:rPr>
              <a:t>plementar</a:t>
            </a:r>
            <a:r>
              <a:rPr lang="es-MX" sz="2400" b="1" dirty="0">
                <a:solidFill>
                  <a:srgbClr val="002060"/>
                </a:solidFill>
                <a:latin typeface="+mn-lt"/>
                <a:cs typeface="Aharoni" panose="020F0502020204030204" pitchFamily="2" charset="-79"/>
              </a:rPr>
              <a:t> </a:t>
            </a:r>
            <a:r>
              <a:rPr lang="es-MX" sz="2400" b="1" dirty="0" err="1">
                <a:solidFill>
                  <a:srgbClr val="002060"/>
                </a:solidFill>
                <a:latin typeface="+mn-lt"/>
                <a:cs typeface="Aharoni" panose="020F0502020204030204" pitchFamily="2" charset="-79"/>
              </a:rPr>
              <a:t>apis</a:t>
            </a:r>
            <a:r>
              <a:rPr lang="es-MX" sz="2400" b="1" dirty="0">
                <a:solidFill>
                  <a:srgbClr val="002060"/>
                </a:solidFill>
                <a:latin typeface="+mn-lt"/>
                <a:cs typeface="Aharoni" panose="020F0502020204030204" pitchFamily="2" charset="-79"/>
              </a:rPr>
              <a:t> tipo http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5416586-EA10-B3C9-660D-C7C931756EBA}"/>
              </a:ext>
            </a:extLst>
          </p:cNvPr>
          <p:cNvSpPr txBox="1"/>
          <p:nvPr/>
        </p:nvSpPr>
        <p:spPr>
          <a:xfrm>
            <a:off x="2413864" y="1825500"/>
            <a:ext cx="54102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El api de escucha de </a:t>
            </a:r>
            <a:r>
              <a:rPr lang="es-MX" sz="1600" b="1" dirty="0" err="1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peticones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se </a:t>
            </a:r>
            <a:r>
              <a:rPr lang="es-MX" sz="1600" b="1" dirty="0" err="1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encuantra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en el controlador del paquete </a:t>
            </a:r>
            <a:r>
              <a:rPr lang="es-MX" sz="1600" b="1" dirty="0" err="1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ai_unia_messaging</a:t>
            </a:r>
            <a:r>
              <a:rPr lang="es-MX" sz="1600" b="1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llamado </a:t>
            </a:r>
            <a:r>
              <a:rPr lang="es-MX" sz="1600" b="1" dirty="0" err="1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AiunivaWhatsappAnswerConnectorController</a:t>
            </a:r>
            <a:r>
              <a:rPr lang="es-MX" sz="1600" b="1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5F4377F-D55A-D9BD-3A1F-B39D5F553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057" y="3388606"/>
            <a:ext cx="2381372" cy="990651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EE995D39-562B-6084-64D4-4FC504F5AF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1460" y="3134660"/>
            <a:ext cx="2722542" cy="148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295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237913"/>
            <a:ext cx="4679994" cy="867048"/>
          </a:xfrm>
        </p:spPr>
        <p:txBody>
          <a:bodyPr>
            <a:normAutofit fontScale="90000"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Reto:: encontrar camino para que el RAG responda una pregunta de un usuario.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4229CE5-D934-BE4F-6C26-92BBCB60AAE4}"/>
              </a:ext>
            </a:extLst>
          </p:cNvPr>
          <p:cNvSpPr txBox="1"/>
          <p:nvPr/>
        </p:nvSpPr>
        <p:spPr>
          <a:xfrm>
            <a:off x="2139261" y="1107232"/>
            <a:ext cx="467999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MX" sz="1300" b="1" dirty="0">
                <a:solidFill>
                  <a:schemeClr val="bg2">
                    <a:lumMod val="25000"/>
                  </a:schemeClr>
                </a:solidFill>
                <a:cs typeface="Aharoni" panose="02010803020104030203" pitchFamily="2" charset="-79"/>
              </a:rPr>
              <a:t>Primero. Partimos de la petición a la ruta post…</a:t>
            </a:r>
            <a:endParaRPr lang="es-MX" sz="1300" b="1" dirty="0">
              <a:solidFill>
                <a:schemeClr val="accent1">
                  <a:lumMod val="50000"/>
                </a:schemeClr>
              </a:solidFill>
              <a:cs typeface="Aharoni" panose="02010803020104030203" pitchFamily="2" charset="-79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E950039-66F7-379C-69E0-4B46995C3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7214" y="1399620"/>
            <a:ext cx="1981302" cy="316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257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4201" y="842070"/>
            <a:ext cx="4679994" cy="867048"/>
          </a:xfrm>
        </p:spPr>
        <p:txBody>
          <a:bodyPr>
            <a:normAutofit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+mn-lt"/>
                <a:cs typeface="Aharoni" panose="020F0502020204030204" pitchFamily="2" charset="-79"/>
              </a:rPr>
              <a:t>Ver los vectores </a:t>
            </a:r>
            <a:r>
              <a:rPr lang="es-MX" sz="2400" b="1" dirty="0" err="1">
                <a:solidFill>
                  <a:srgbClr val="002060"/>
                </a:solidFill>
                <a:latin typeface="+mn-lt"/>
                <a:cs typeface="Aharoni" panose="020F0502020204030204" pitchFamily="2" charset="-79"/>
              </a:rPr>
              <a:t>embeddings</a:t>
            </a:r>
            <a:r>
              <a:rPr lang="es-MX" sz="2400" b="1" dirty="0">
                <a:solidFill>
                  <a:srgbClr val="002060"/>
                </a:solidFill>
                <a:latin typeface="+mn-lt"/>
                <a:cs typeface="Aharoni" panose="020F0502020204030204" pitchFamily="2" charset="-79"/>
              </a:rPr>
              <a:t> (incrustaciones)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96AE45D-1F39-E562-2A59-85A707CC2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912620"/>
            <a:ext cx="6719985" cy="282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646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237913"/>
            <a:ext cx="4679994" cy="867048"/>
          </a:xfrm>
        </p:spPr>
        <p:txBody>
          <a:bodyPr>
            <a:normAutofit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Temperatura de un LLM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549B9FE-3884-4DCE-FB5A-3AFCAF7DF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4093" y="2156996"/>
            <a:ext cx="6068868" cy="167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442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1213212"/>
            <a:ext cx="4679994" cy="531220"/>
          </a:xfrm>
        </p:spPr>
        <p:txBody>
          <a:bodyPr>
            <a:normAutofit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WSL </a:t>
            </a:r>
          </a:p>
        </p:txBody>
      </p:sp>
      <p:pic>
        <p:nvPicPr>
          <p:cNvPr id="2" name="Picture 2" descr="WSL 2.0 ya fue liberado y estas son sus novedades">
            <a:extLst>
              <a:ext uri="{FF2B5EF4-FFF2-40B4-BE49-F238E27FC236}">
                <a16:creationId xmlns:a16="http://schemas.microsoft.com/office/drawing/2014/main" id="{0C6F6A41-EA37-6B15-9BD1-4AD6D62873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710" y="2028632"/>
            <a:ext cx="4251432" cy="2391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3753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BC1A4A9A-1F33-8647-8C5C-7B7AF0CBF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926" y="4620122"/>
            <a:ext cx="6223000" cy="10160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D7A508CC-FEA8-DFE5-7FF1-81149EB05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478" y="4476566"/>
            <a:ext cx="1002090" cy="38871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3086B79-C5AC-08E1-FDC2-0D2FE759CE6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rcRect/>
          <a:stretch/>
        </p:blipFill>
        <p:spPr>
          <a:xfrm>
            <a:off x="-41835" y="-15876"/>
            <a:ext cx="9193455" cy="517131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89B3F487-D9A3-67A3-F152-AC1BA3BE5AF9}"/>
              </a:ext>
            </a:extLst>
          </p:cNvPr>
          <p:cNvSpPr txBox="1"/>
          <p:nvPr/>
        </p:nvSpPr>
        <p:spPr>
          <a:xfrm>
            <a:off x="0" y="395511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1600" b="0" i="0" dirty="0">
                <a:solidFill>
                  <a:schemeClr val="bg1"/>
                </a:solidFill>
                <a:effectLst/>
                <a:latin typeface="-apple-system"/>
              </a:rPr>
              <a:t>Dr. Ramón Alejandro Briseño Martínez</a:t>
            </a:r>
          </a:p>
          <a:p>
            <a:pPr algn="r"/>
            <a:r>
              <a:rPr lang="es-MX" sz="1600" dirty="0">
                <a:solidFill>
                  <a:schemeClr val="bg1"/>
                </a:solidFill>
                <a:latin typeface="-apple-syste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rbriseno@up.edu.mx</a:t>
            </a:r>
            <a:endParaRPr lang="es-MX" sz="1600" dirty="0">
              <a:solidFill>
                <a:schemeClr val="bg1"/>
              </a:solidFill>
              <a:latin typeface="-apple-system"/>
            </a:endParaRPr>
          </a:p>
          <a:p>
            <a:pPr algn="r"/>
            <a:endParaRPr lang="es-MX" sz="1600" b="0" i="0" dirty="0">
              <a:solidFill>
                <a:schemeClr val="bg1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894313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1213212"/>
            <a:ext cx="4679994" cy="531220"/>
          </a:xfrm>
        </p:spPr>
        <p:txBody>
          <a:bodyPr>
            <a:normAutofit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Docker </a:t>
            </a:r>
          </a:p>
        </p:txBody>
      </p:sp>
      <p:pic>
        <p:nvPicPr>
          <p:cNvPr id="2050" name="Picture 2" descr="Docker">
            <a:extLst>
              <a:ext uri="{FF2B5EF4-FFF2-40B4-BE49-F238E27FC236}">
                <a16:creationId xmlns:a16="http://schemas.microsoft.com/office/drawing/2014/main" id="{0FAE5437-2791-01C5-5E6C-1A886DE46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9793" y="1830094"/>
            <a:ext cx="2493108" cy="249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0327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1213212"/>
            <a:ext cx="4679994" cy="531220"/>
          </a:xfrm>
        </p:spPr>
        <p:txBody>
          <a:bodyPr>
            <a:normAutofit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repositorio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520F5C1-A297-7CCE-AF4A-A482F0880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6287" y="1838251"/>
            <a:ext cx="2844946" cy="288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127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3562" y="869041"/>
            <a:ext cx="4679994" cy="973728"/>
          </a:xfrm>
        </p:spPr>
        <p:txBody>
          <a:bodyPr>
            <a:normAutofit fontScale="90000"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Docker </a:t>
            </a:r>
            <a:r>
              <a:rPr lang="es-MX" sz="2400" b="1" dirty="0" err="1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hub</a:t>
            </a:r>
            <a:b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</a:br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Docker </a:t>
            </a:r>
            <a:r>
              <a:rPr lang="es-MX" sz="2400" b="1" dirty="0" err="1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compose</a:t>
            </a:r>
            <a:b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</a:br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Docker file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4FD72E6-092E-6282-0F02-CD086E86D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124" y="2010973"/>
            <a:ext cx="6686894" cy="278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445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F8ACD844-8524-854B-8BC8-A39853B3BB40}"/>
              </a:ext>
            </a:extLst>
          </p:cNvPr>
          <p:cNvCxnSpPr>
            <a:cxnSpLocks/>
          </p:cNvCxnSpPr>
          <p:nvPr/>
        </p:nvCxnSpPr>
        <p:spPr>
          <a:xfrm>
            <a:off x="2520722" y="2404206"/>
            <a:ext cx="4821883" cy="0"/>
          </a:xfrm>
          <a:prstGeom prst="line">
            <a:avLst/>
          </a:prstGeom>
          <a:ln w="952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DB7F0C7E-7F53-FF45-8715-225B7BD30DE8}"/>
              </a:ext>
            </a:extLst>
          </p:cNvPr>
          <p:cNvSpPr txBox="1"/>
          <p:nvPr/>
        </p:nvSpPr>
        <p:spPr>
          <a:xfrm>
            <a:off x="2413864" y="1825500"/>
            <a:ext cx="5410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err="1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Retrieval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s-MX" sz="1600" b="1" dirty="0" err="1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Augmented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s-MX" sz="1600" b="1" dirty="0" err="1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Generation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(Generación aumentado por recuperación)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1213212"/>
            <a:ext cx="4679994" cy="531220"/>
          </a:xfrm>
        </p:spPr>
        <p:txBody>
          <a:bodyPr>
            <a:normAutofit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Arquitectura de un RAG</a:t>
            </a:r>
          </a:p>
        </p:txBody>
      </p:sp>
      <p:pic>
        <p:nvPicPr>
          <p:cNvPr id="1026" name="Picture 2" descr="Qué es RAG? Una gran arquitectura en LLMs - Víctor Mollá">
            <a:extLst>
              <a:ext uri="{FF2B5EF4-FFF2-40B4-BE49-F238E27FC236}">
                <a16:creationId xmlns:a16="http://schemas.microsoft.com/office/drawing/2014/main" id="{4F96D71E-559F-CE9F-961D-0B96BA952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599" y="2755900"/>
            <a:ext cx="5410201" cy="198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95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F8ACD844-8524-854B-8BC8-A39853B3BB40}"/>
              </a:ext>
            </a:extLst>
          </p:cNvPr>
          <p:cNvCxnSpPr>
            <a:cxnSpLocks/>
          </p:cNvCxnSpPr>
          <p:nvPr/>
        </p:nvCxnSpPr>
        <p:spPr>
          <a:xfrm>
            <a:off x="2520722" y="2404206"/>
            <a:ext cx="4821883" cy="0"/>
          </a:xfrm>
          <a:prstGeom prst="line">
            <a:avLst/>
          </a:prstGeom>
          <a:ln w="952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DB7F0C7E-7F53-FF45-8715-225B7BD30DE8}"/>
              </a:ext>
            </a:extLst>
          </p:cNvPr>
          <p:cNvSpPr txBox="1"/>
          <p:nvPr/>
        </p:nvSpPr>
        <p:spPr>
          <a:xfrm>
            <a:off x="2413864" y="1460528"/>
            <a:ext cx="54102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Trasformar una entrada (imagen, cadena, sonido) en un vector de números.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869977"/>
            <a:ext cx="4679994" cy="531220"/>
          </a:xfrm>
        </p:spPr>
        <p:txBody>
          <a:bodyPr>
            <a:normAutofit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¿Qué es vectorizar?</a:t>
            </a:r>
          </a:p>
        </p:txBody>
      </p:sp>
      <p:pic>
        <p:nvPicPr>
          <p:cNvPr id="3074" name="Picture 2" descr="Vector Search y Conceptos Básicos de LLM: Qué, Cuándo y Por Qué | MongoDB">
            <a:extLst>
              <a:ext uri="{FF2B5EF4-FFF2-40B4-BE49-F238E27FC236}">
                <a16:creationId xmlns:a16="http://schemas.microsoft.com/office/drawing/2014/main" id="{537F2469-F1E7-AB32-B25D-A0E2D3B26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690" y="2220891"/>
            <a:ext cx="6823130" cy="2747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420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DB7F0C7E-7F53-FF45-8715-225B7BD30DE8}"/>
              </a:ext>
            </a:extLst>
          </p:cNvPr>
          <p:cNvSpPr txBox="1"/>
          <p:nvPr/>
        </p:nvSpPr>
        <p:spPr>
          <a:xfrm>
            <a:off x="2413864" y="1825500"/>
            <a:ext cx="541020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Existen diferentes métodos por ejemplo: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Coeficientes de correlación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Pearson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*Distancia coseno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*Distancia euclidiana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*Distancia Manhattan</a:t>
            </a:r>
          </a:p>
          <a:p>
            <a:pPr lvl="1"/>
            <a:endParaRPr lang="es-MX" sz="1600" b="1" dirty="0">
              <a:solidFill>
                <a:schemeClr val="bg2">
                  <a:lumMod val="2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lvl="1"/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* Son las distancias utilizadas por </a:t>
            </a:r>
            <a:r>
              <a:rPr lang="es-MX" sz="1600" b="1" dirty="0" err="1">
                <a:solidFill>
                  <a:schemeClr val="bg2">
                    <a:lumMod val="2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pgVector</a:t>
            </a:r>
            <a:endParaRPr lang="es-MX" sz="1600" b="1" dirty="0">
              <a:solidFill>
                <a:schemeClr val="bg2">
                  <a:lumMod val="2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1213212"/>
            <a:ext cx="4679994" cy="531220"/>
          </a:xfrm>
        </p:spPr>
        <p:txBody>
          <a:bodyPr>
            <a:normAutofit fontScale="90000"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¿Cómo se mide una similitud entre vectores numéricos?</a:t>
            </a:r>
          </a:p>
        </p:txBody>
      </p:sp>
    </p:spTree>
    <p:extLst>
      <p:ext uri="{BB962C8B-B14F-4D97-AF65-F5344CB8AC3E}">
        <p14:creationId xmlns:p14="http://schemas.microsoft.com/office/powerpoint/2010/main" val="1538278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947602"/>
            <a:ext cx="4679994" cy="531220"/>
          </a:xfrm>
        </p:spPr>
        <p:txBody>
          <a:bodyPr>
            <a:normAutofit/>
          </a:bodyPr>
          <a:lstStyle/>
          <a:p>
            <a:r>
              <a:rPr lang="es-MX" sz="2400" b="1" dirty="0">
                <a:solidFill>
                  <a:srgbClr val="002060"/>
                </a:solidFill>
                <a:latin typeface="Aharoni" panose="020F0502020204030204" pitchFamily="2" charset="-79"/>
                <a:cs typeface="Aharoni" panose="020F0502020204030204" pitchFamily="2" charset="-79"/>
              </a:rPr>
              <a:t>Arquitectura de nuestro RAG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D30C069-DABC-9DAA-60D1-71650CC15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639" y="1562147"/>
            <a:ext cx="5439353" cy="335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3434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934</TotalTime>
  <Words>579</Words>
  <Application>Microsoft Office PowerPoint</Application>
  <PresentationFormat>Personalizado</PresentationFormat>
  <Paragraphs>43</Paragraphs>
  <Slides>20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7" baseType="lpstr">
      <vt:lpstr>Aharoni</vt:lpstr>
      <vt:lpstr>-apple-system</vt:lpstr>
      <vt:lpstr>Arial</vt:lpstr>
      <vt:lpstr>Calibri</vt:lpstr>
      <vt:lpstr>Calibri Light</vt:lpstr>
      <vt:lpstr>Consolas</vt:lpstr>
      <vt:lpstr>Tema de Office</vt:lpstr>
      <vt:lpstr>Presentación de PowerPoint</vt:lpstr>
      <vt:lpstr>WSL </vt:lpstr>
      <vt:lpstr>Docker </vt:lpstr>
      <vt:lpstr>repositorio </vt:lpstr>
      <vt:lpstr>Docker hub Docker compose Docker file</vt:lpstr>
      <vt:lpstr>Arquitectura de un RAG</vt:lpstr>
      <vt:lpstr>¿Qué es vectorizar?</vt:lpstr>
      <vt:lpstr>¿Cómo se mide una similitud entre vectores numéricos?</vt:lpstr>
      <vt:lpstr>Arquitectura de nuestro RAG</vt:lpstr>
      <vt:lpstr>Arquitectura de nuestros Dockers</vt:lpstr>
      <vt:lpstr>Api key openAI</vt:lpstr>
      <vt:lpstr>Arquitectura de nuestros add-ons de odoo</vt:lpstr>
      <vt:lpstr>Consideraciones importantes de Python con modelos de odoo</vt:lpstr>
      <vt:lpstr>Consideraciones importantes de Python con modelos de odoo</vt:lpstr>
      <vt:lpstr>camino para guardar un aviso de forma vectorizada dentro de los custom-addons</vt:lpstr>
      <vt:lpstr>odoo puede plementar apis tipo http </vt:lpstr>
      <vt:lpstr>Reto:: encontrar camino para que el RAG responda una pregunta de un usuario.</vt:lpstr>
      <vt:lpstr>Ver los vectores embeddings (incrustaciones)</vt:lpstr>
      <vt:lpstr>Temperatura de un LLM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Nadine Rivera Larios</dc:creator>
  <cp:lastModifiedBy>Ramón Alejandro Briseño Martínez</cp:lastModifiedBy>
  <cp:revision>60</cp:revision>
  <dcterms:created xsi:type="dcterms:W3CDTF">2022-03-03T16:09:39Z</dcterms:created>
  <dcterms:modified xsi:type="dcterms:W3CDTF">2025-07-17T20:30:32Z</dcterms:modified>
</cp:coreProperties>
</file>

<file path=docProps/thumbnail.jpeg>
</file>